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2" r:id="rId2"/>
    <p:sldMasterId id="2147483660" r:id="rId3"/>
  </p:sldMasterIdLst>
  <p:notesMasterIdLst>
    <p:notesMasterId r:id="rId9"/>
  </p:notesMasterIdLst>
  <p:sldIdLst>
    <p:sldId id="256" r:id="rId4"/>
    <p:sldId id="288" r:id="rId5"/>
    <p:sldId id="274" r:id="rId6"/>
    <p:sldId id="290" r:id="rId7"/>
    <p:sldId id="29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87439-295D-2F4B-BBD6-DF88102F194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48A48-9921-E149-8013-9450C10DF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7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278CD-8846-0EC4-CC3B-E0DAFE8F5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03741-FF10-E72D-64C0-FAF06B95C6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BE211-92F0-7DC6-79EA-9D13934BF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2BAEA-BB01-4348-73AF-8A06378A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9B13E-FF2F-6018-435A-84A7BB31D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450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1B0C-D404-FB27-A92A-02B8B6B5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D529D-29F8-AECD-F4DB-59D774549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2AADA-0119-1A9C-56A9-9F64B8986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4D7A2-820D-272F-BC41-84CF38AA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53FCB-C377-68A4-6F29-03C98DCFC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2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955E0-AEFD-11D9-6325-189F5450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8FE94-9730-5280-6381-487AF7D11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222F1-B7F6-5731-C6DF-4F02AC3FC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EAF5B-E8CD-C451-4144-1AA71ADB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D8A69-A156-C38D-D58D-78F091E27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4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CB4A-1973-0363-FAAC-BA40C57AD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5977C-3D76-5BF2-31A0-AC696C6EB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54241-53F5-5DB9-22D8-FE52BC20E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E3A01-E2BE-2AE5-3B37-11CFC7119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9151D-3162-6560-36C0-74F56D28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1C0DB-3C43-7935-CCC8-D337B5085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5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38EC-C985-9543-54E2-8AB6B41E5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429E4-AB50-E113-8FB5-8275725A7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CE802-8BC4-5B4B-9A14-6483C65F8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CF62D-84E9-87FD-6873-8A1E55E59D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246247-A5B4-6819-3CC5-242878DB5D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36E5FB-6FFC-1D62-0310-5291BDD81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C3812-CF79-EE57-4D9C-90B9C9B96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DDF6D1-8CA1-EDA8-EC2C-0BAFDE535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74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8B94-3E32-1FDC-29DD-CDA4BA44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16A645-B1D7-7116-1E9B-E45B95844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459DAF-8EE4-5B1F-7595-C301BEC49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C8382-946F-FB29-21D8-AC6B51D8A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47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05F185-E7C8-1715-C629-15D62DFE8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5220B9-F899-82A0-E724-38AE1BC1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A457D-B21B-3ABD-A989-87035B309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11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BDD5B-7C67-CBFC-C891-5E2BE981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47922-E65D-8731-FDA4-1E5DE242E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A56CF-0153-B09A-DFFE-506E3BD2E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1C84E-0D24-92A0-BFEE-E19D7A1D7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889D75-8382-5195-38A3-C03742F8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C68110-2C80-1E39-1C8E-922DD9FB1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10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5935C-53B4-FA43-6855-E7575F42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D82F17-F44F-2A0B-0C6C-93CE86ED1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450B1-3AD5-9C54-F036-D2F4954C4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6625A-302C-63E2-EF33-51279BFF4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FA705-D16B-3EC5-ED8E-8A0B3179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35B69-361A-7E30-7B73-3A4614C8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6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CC60E-AA5C-94FA-142D-71A77614B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35F74D-0779-8933-C9FC-415655FD5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C6C36-8798-9155-51B2-0005DAAAB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18116-B639-779C-4D8C-4D47646AC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8DD78-9CD3-2EBA-B114-A8321E97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1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2B0BAB-40F6-480C-1A17-B5136E6CA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C4EDE-407D-5FD0-F47D-79AB2050E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AEA9-8736-877C-5A78-BC0872661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F5C8C-3DF8-456D-3D6E-D301E3893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B6302-88F4-2F27-C185-21F4EA84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6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214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53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13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96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8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73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56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86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87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60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27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80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95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93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73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6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276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8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962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86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2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398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691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025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6F5F41-DFD4-13A7-E2D3-C6CC6991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FDB2E-DD13-8093-D361-E8B9D8CEF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16A3-686F-8978-2F20-70F8606001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D1AAC4-8FA3-FF4C-9024-930D8D911FB8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27DD5-3F80-A756-F863-B2A5C73DB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83F83-6B53-4733-D11D-CB6274F6C9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B8D78C-CD62-8249-A1CA-18AA6201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3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1/18/26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705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68662-CAC6-5F41-891C-C866EF4AB55A}" type="datetimeFigureOut">
              <a:rPr lang="en-US" smtClean="0"/>
              <a:t>1/18/26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E22D8-EB4F-94E7-C6F6-B6C454494A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49D827-55BD-073D-F35D-CD660BF35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74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EC0BD19-D903-F941-B8B1-6D7A1BE7F5B5}"/>
              </a:ext>
            </a:extLst>
          </p:cNvPr>
          <p:cNvGrpSpPr/>
          <p:nvPr/>
        </p:nvGrpSpPr>
        <p:grpSpPr>
          <a:xfrm>
            <a:off x="1748596" y="233070"/>
            <a:ext cx="5299166" cy="3683728"/>
            <a:chOff x="522514" y="209007"/>
            <a:chExt cx="5299166" cy="3683728"/>
          </a:xfrm>
        </p:grpSpPr>
        <p:sp>
          <p:nvSpPr>
            <p:cNvPr id="18" name="Oval Callout 17">
              <a:extLst>
                <a:ext uri="{FF2B5EF4-FFF2-40B4-BE49-F238E27FC236}">
                  <a16:creationId xmlns:a16="http://schemas.microsoft.com/office/drawing/2014/main" id="{508293DB-2B67-A24F-9BD0-0919FCC0646A}"/>
                </a:ext>
              </a:extLst>
            </p:cNvPr>
            <p:cNvSpPr/>
            <p:nvPr/>
          </p:nvSpPr>
          <p:spPr>
            <a:xfrm>
              <a:off x="2503714" y="1489169"/>
              <a:ext cx="3317966" cy="2403566"/>
            </a:xfrm>
            <a:prstGeom prst="wedgeEllipseCallout">
              <a:avLst>
                <a:gd name="adj1" fmla="val 49890"/>
                <a:gd name="adj2" fmla="val 49644"/>
              </a:avLst>
            </a:prstGeom>
            <a:solidFill>
              <a:srgbClr val="FFCE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A</a:t>
              </a:r>
            </a:p>
          </p:txBody>
        </p:sp>
        <p:sp>
          <p:nvSpPr>
            <p:cNvPr id="16" name="Oval Callout 15">
              <a:extLst>
                <a:ext uri="{FF2B5EF4-FFF2-40B4-BE49-F238E27FC236}">
                  <a16:creationId xmlns:a16="http://schemas.microsoft.com/office/drawing/2014/main" id="{D1424148-464A-1D4E-A356-05BC2387A741}"/>
                </a:ext>
              </a:extLst>
            </p:cNvPr>
            <p:cNvSpPr/>
            <p:nvPr/>
          </p:nvSpPr>
          <p:spPr>
            <a:xfrm>
              <a:off x="522514" y="209007"/>
              <a:ext cx="3317966" cy="2403566"/>
            </a:xfrm>
            <a:prstGeom prst="wedgeEllipseCallout">
              <a:avLst>
                <a:gd name="adj1" fmla="val -46566"/>
                <a:gd name="adj2" fmla="val 56165"/>
              </a:avLst>
            </a:prstGeom>
            <a:solidFill>
              <a:srgbClr val="009397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Q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8A6C1D5-41E0-AF48-8B88-2F1D8F0B288F}"/>
              </a:ext>
            </a:extLst>
          </p:cNvPr>
          <p:cNvSpPr txBox="1"/>
          <p:nvPr/>
        </p:nvSpPr>
        <p:spPr>
          <a:xfrm>
            <a:off x="828400" y="4436827"/>
            <a:ext cx="7487199" cy="18158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0" i="0" dirty="0">
                <a:solidFill>
                  <a:srgbClr val="000000"/>
                </a:solidFill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Should Christians say Gosh or Jeez? or other euphemisms/words that sound like bad words l</a:t>
            </a:r>
            <a:r>
              <a:rPr lang="en-US" sz="2800" dirty="0">
                <a:solidFill>
                  <a:srgbClr val="0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ike “freakin”?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 Why or why not? Does it really mean the same thing?</a:t>
            </a:r>
            <a:endParaRPr lang="en-US" sz="2800" dirty="0">
              <a:effectLst/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562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9CAA0-9C78-6EB1-344D-766783B2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4D028D-226A-87D3-23E3-7F487520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9B78ED-C4D1-EC15-31E6-083A072D1103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Pondering words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E91EC-9F21-003E-9025-F6BDCA73A19C}"/>
              </a:ext>
            </a:extLst>
          </p:cNvPr>
          <p:cNvSpPr txBox="1"/>
          <p:nvPr/>
        </p:nvSpPr>
        <p:spPr>
          <a:xfrm>
            <a:off x="353962" y="1371600"/>
            <a:ext cx="86857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No NT parallel to </a:t>
            </a:r>
            <a:r>
              <a:rPr lang="en-US" sz="3200" i="1" dirty="0">
                <a:latin typeface="Batang" panose="02030600000101010101" pitchFamily="18" charset="-127"/>
                <a:ea typeface="Batang" panose="02030600000101010101" pitchFamily="18" charset="-127"/>
              </a:rPr>
              <a:t>Exodus 20:7</a:t>
            </a:r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Minced Oaths and Holy Cows (</a:t>
            </a:r>
            <a:r>
              <a:rPr lang="en-US" sz="3200" i="1" dirty="0">
                <a:latin typeface="Batang" panose="02030600000101010101" pitchFamily="18" charset="-127"/>
                <a:ea typeface="Batang" panose="02030600000101010101" pitchFamily="18" charset="-127"/>
              </a:rPr>
              <a:t>Col. 3:8 blasphemy / low speech</a:t>
            </a:r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Context matters</a:t>
            </a:r>
            <a:r>
              <a:rPr lang="en-US" sz="3200" dirty="0">
                <a:ea typeface="Batang" panose="02030600000101010101" pitchFamily="18" charset="-127"/>
              </a:rPr>
              <a:t>:</a:t>
            </a:r>
            <a:r>
              <a:rPr lang="en-US" sz="3200" dirty="0">
                <a:latin typeface="Batang" panose="02030600000101010101" pitchFamily="18" charset="-127"/>
                <a:ea typeface="Batang" panose="02030600000101010101" pitchFamily="18" charset="-127"/>
              </a:rPr>
              <a:t> Jesus and “fool” (Matt 5:22, 23:17)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133AE0-E80D-4A2E-63A2-4654621172B2}"/>
              </a:ext>
            </a:extLst>
          </p:cNvPr>
          <p:cNvSpPr txBox="1"/>
          <p:nvPr/>
        </p:nvSpPr>
        <p:spPr>
          <a:xfrm>
            <a:off x="353961" y="3926145"/>
            <a:ext cx="802001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Perception Matters </a:t>
            </a:r>
          </a:p>
          <a:p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It really doesn’t matter about me – </a:t>
            </a:r>
            <a:r>
              <a:rPr lang="en-US" sz="3600" b="1" dirty="0">
                <a:latin typeface="Batang" panose="02030600000101010101" pitchFamily="18" charset="-127"/>
                <a:ea typeface="Batang" panose="02030600000101010101" pitchFamily="18" charset="-127"/>
              </a:rPr>
              <a:t>but the gospel</a:t>
            </a:r>
            <a:endParaRPr lang="en-US" sz="36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177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EC0BD19-D903-F941-B8B1-6D7A1BE7F5B5}"/>
              </a:ext>
            </a:extLst>
          </p:cNvPr>
          <p:cNvGrpSpPr/>
          <p:nvPr/>
        </p:nvGrpSpPr>
        <p:grpSpPr>
          <a:xfrm>
            <a:off x="1748596" y="233070"/>
            <a:ext cx="5299166" cy="3683728"/>
            <a:chOff x="522514" y="209007"/>
            <a:chExt cx="5299166" cy="3683728"/>
          </a:xfrm>
        </p:grpSpPr>
        <p:sp>
          <p:nvSpPr>
            <p:cNvPr id="18" name="Oval Callout 17">
              <a:extLst>
                <a:ext uri="{FF2B5EF4-FFF2-40B4-BE49-F238E27FC236}">
                  <a16:creationId xmlns:a16="http://schemas.microsoft.com/office/drawing/2014/main" id="{508293DB-2B67-A24F-9BD0-0919FCC0646A}"/>
                </a:ext>
              </a:extLst>
            </p:cNvPr>
            <p:cNvSpPr/>
            <p:nvPr/>
          </p:nvSpPr>
          <p:spPr>
            <a:xfrm>
              <a:off x="2503714" y="1489169"/>
              <a:ext cx="3317966" cy="2403566"/>
            </a:xfrm>
            <a:prstGeom prst="wedgeEllipseCallout">
              <a:avLst>
                <a:gd name="adj1" fmla="val 49890"/>
                <a:gd name="adj2" fmla="val 49644"/>
              </a:avLst>
            </a:prstGeom>
            <a:solidFill>
              <a:srgbClr val="FFCE0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A</a:t>
              </a:r>
            </a:p>
          </p:txBody>
        </p:sp>
        <p:sp>
          <p:nvSpPr>
            <p:cNvPr id="16" name="Oval Callout 15">
              <a:extLst>
                <a:ext uri="{FF2B5EF4-FFF2-40B4-BE49-F238E27FC236}">
                  <a16:creationId xmlns:a16="http://schemas.microsoft.com/office/drawing/2014/main" id="{D1424148-464A-1D4E-A356-05BC2387A741}"/>
                </a:ext>
              </a:extLst>
            </p:cNvPr>
            <p:cNvSpPr/>
            <p:nvPr/>
          </p:nvSpPr>
          <p:spPr>
            <a:xfrm>
              <a:off x="522514" y="209007"/>
              <a:ext cx="3317966" cy="2403566"/>
            </a:xfrm>
            <a:prstGeom prst="wedgeEllipseCallout">
              <a:avLst>
                <a:gd name="adj1" fmla="val -46566"/>
                <a:gd name="adj2" fmla="val 56165"/>
              </a:avLst>
            </a:prstGeom>
            <a:solidFill>
              <a:srgbClr val="009397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800" b="1" dirty="0">
                  <a:solidFill>
                    <a:schemeClr val="tx1"/>
                  </a:solidFill>
                  <a:latin typeface="Batang" panose="02030600000101010101" pitchFamily="18" charset="-127"/>
                  <a:ea typeface="Batang" panose="02030600000101010101" pitchFamily="18" charset="-127"/>
                </a:rPr>
                <a:t>Q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8A6C1D5-41E0-AF48-8B88-2F1D8F0B288F}"/>
              </a:ext>
            </a:extLst>
          </p:cNvPr>
          <p:cNvSpPr txBox="1"/>
          <p:nvPr/>
        </p:nvSpPr>
        <p:spPr>
          <a:xfrm>
            <a:off x="562019" y="4195517"/>
            <a:ext cx="8019961" cy="286232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000" b="1" i="0" dirty="0">
                <a:effectLst/>
                <a:latin typeface="Batang" panose="02030600000101010101" pitchFamily="18" charset="-127"/>
                <a:ea typeface="Batang" panose="02030600000101010101" pitchFamily="18" charset="-127"/>
              </a:rPr>
              <a:t>How would you help someone accept the gospel who struggles with self-hate? </a:t>
            </a:r>
          </a:p>
          <a:p>
            <a:pPr algn="ctr"/>
            <a:r>
              <a:rPr lang="en-U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How would you help them with God’s word and their identity? </a:t>
            </a:r>
          </a:p>
          <a:p>
            <a:pPr algn="ctr"/>
            <a:r>
              <a:rPr lang="en-US" sz="3000" b="1" dirty="0">
                <a:latin typeface="Batang" panose="02030600000101010101" pitchFamily="18" charset="-127"/>
                <a:ea typeface="Batang" panose="02030600000101010101" pitchFamily="18" charset="-127"/>
              </a:rPr>
              <a:t>Is God’s word aligned with this idea? </a:t>
            </a:r>
            <a:endParaRPr lang="en-US" sz="3000" dirty="0">
              <a:effectLst/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algn="ctr"/>
            <a:endParaRPr lang="en-US" sz="3000" b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7091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C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9CAA0-9C78-6EB1-344D-766783B2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4D028D-226A-87D3-23E3-7F487520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778" y="5262517"/>
            <a:ext cx="2372900" cy="1595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9B78ED-C4D1-EC15-31E6-083A072D1103}"/>
              </a:ext>
            </a:extLst>
          </p:cNvPr>
          <p:cNvSpPr txBox="1"/>
          <p:nvPr/>
        </p:nvSpPr>
        <p:spPr>
          <a:xfrm>
            <a:off x="353962" y="412955"/>
            <a:ext cx="8020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atang" panose="02030600000101010101" pitchFamily="18" charset="-127"/>
                <a:ea typeface="Batang" panose="02030600000101010101" pitchFamily="18" charset="-127"/>
              </a:rPr>
              <a:t>Helping Self-Hate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E91EC-9F21-003E-9025-F6BDCA73A19C}"/>
              </a:ext>
            </a:extLst>
          </p:cNvPr>
          <p:cNvSpPr txBox="1"/>
          <p:nvPr/>
        </p:nvSpPr>
        <p:spPr>
          <a:xfrm>
            <a:off x="353962" y="1311200"/>
            <a:ext cx="86857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God made us good and in His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Seek to understand</a:t>
            </a:r>
            <a:r>
              <a:rPr lang="en-US" sz="3600">
                <a:latin typeface="Batang" panose="02030600000101010101" pitchFamily="18" charset="-127"/>
                <a:ea typeface="Batang" panose="02030600000101010101" pitchFamily="18" charset="-127"/>
              </a:rPr>
              <a:t>/compassion</a:t>
            </a:r>
            <a:endParaRPr lang="en-US" sz="3600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latin typeface="Batang" panose="02030600000101010101" pitchFamily="18" charset="-127"/>
                <a:ea typeface="Batang" panose="02030600000101010101" pitchFamily="18" charset="-127"/>
              </a:rPr>
              <a:t>Teach modern identity versus God’s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It’s not good to hate yourself </a:t>
            </a:r>
            <a:r>
              <a:rPr lang="en-US" sz="3600" u="sng" dirty="0">
                <a:latin typeface="Batang" panose="02030600000101010101" pitchFamily="18" charset="-127"/>
                <a:ea typeface="Batang" panose="02030600000101010101" pitchFamily="18" charset="-127"/>
              </a:rPr>
              <a:t>but also</a:t>
            </a:r>
            <a:r>
              <a:rPr lang="en-US" sz="3600" dirty="0">
                <a:latin typeface="Batang" panose="02030600000101010101" pitchFamily="18" charset="-127"/>
                <a:ea typeface="Batang" panose="02030600000101010101" pitchFamily="18" charset="-127"/>
              </a:rPr>
              <a:t> not good to love yourself          2 Tim. 3:2.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latin typeface="Batang" panose="02030600000101010101" pitchFamily="18" charset="-127"/>
                <a:ea typeface="Batang" panose="02030600000101010101" pitchFamily="18" charset="-127"/>
              </a:rPr>
              <a:t>Teach the Gospel: designed to be lost in the purposes of God           for your life -Luke 9:24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763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47CE2AF-2AE8-0D4E-9437-AD9FEF3309C5}" vid="{DDE81716-C110-4045-AFD4-71709B6D01D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Office Theme</vt:lpstr>
      <vt:lpstr>Quotable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8</cp:revision>
  <dcterms:created xsi:type="dcterms:W3CDTF">2025-09-02T15:02:33Z</dcterms:created>
  <dcterms:modified xsi:type="dcterms:W3CDTF">2026-01-18T13:52:39Z</dcterms:modified>
</cp:coreProperties>
</file>